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259" r:id="rId4"/>
    <p:sldId id="258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62" r:id="rId14"/>
    <p:sldId id="260" r:id="rId15"/>
    <p:sldId id="261" r:id="rId16"/>
    <p:sldId id="273" r:id="rId17"/>
    <p:sldId id="271" r:id="rId18"/>
    <p:sldId id="272" r:id="rId19"/>
    <p:sldId id="274" r:id="rId20"/>
    <p:sldId id="275" r:id="rId21"/>
    <p:sldId id="276" r:id="rId22"/>
    <p:sldId id="277" r:id="rId23"/>
    <p:sldId id="278" r:id="rId24"/>
    <p:sldId id="280" r:id="rId25"/>
    <p:sldId id="279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39" autoAdjust="0"/>
    <p:restoredTop sz="94660"/>
  </p:normalViewPr>
  <p:slideViewPr>
    <p:cSldViewPr>
      <p:cViewPr>
        <p:scale>
          <a:sx n="60" d="100"/>
          <a:sy n="60" d="100"/>
        </p:scale>
        <p:origin x="-1662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9F87F4-C8AB-4D6A-92A3-5FF33583D26E}" type="datetimeFigureOut">
              <a:rPr lang="en-US" smtClean="0"/>
              <a:pPr/>
              <a:t>18-Sep-18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B2B122-E8CF-479C-A150-1DCE5FDE0B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2B122-E8CF-479C-A150-1DCE5FDE0BA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D721-340A-4A59-9595-55E3C1FDC024}" type="datetimeFigureOut">
              <a:rPr lang="en-US" smtClean="0"/>
              <a:pPr/>
              <a:t>18-Sep-18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0B08627-D9FC-460E-9392-7AB3116F9D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D721-340A-4A59-9595-55E3C1FDC024}" type="datetimeFigureOut">
              <a:rPr lang="en-US" smtClean="0"/>
              <a:pPr/>
              <a:t>18-Sep-18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08627-D9FC-460E-9392-7AB3116F9D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D721-340A-4A59-9595-55E3C1FDC024}" type="datetimeFigureOut">
              <a:rPr lang="en-US" smtClean="0"/>
              <a:pPr/>
              <a:t>18-Sep-18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08627-D9FC-460E-9392-7AB3116F9D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D721-340A-4A59-9595-55E3C1FDC024}" type="datetimeFigureOut">
              <a:rPr lang="en-US" smtClean="0"/>
              <a:pPr/>
              <a:t>18-Sep-18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0B08627-D9FC-460E-9392-7AB3116F9D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D721-340A-4A59-9595-55E3C1FDC024}" type="datetimeFigureOut">
              <a:rPr lang="en-US" smtClean="0"/>
              <a:pPr/>
              <a:t>18-Sep-18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08627-D9FC-460E-9392-7AB3116F9D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D721-340A-4A59-9595-55E3C1FDC024}" type="datetimeFigureOut">
              <a:rPr lang="en-US" smtClean="0"/>
              <a:pPr/>
              <a:t>18-Sep-18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08627-D9FC-460E-9392-7AB3116F9D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D721-340A-4A59-9595-55E3C1FDC024}" type="datetimeFigureOut">
              <a:rPr lang="en-US" smtClean="0"/>
              <a:pPr/>
              <a:t>18-Sep-18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0B08627-D9FC-460E-9392-7AB3116F9D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D721-340A-4A59-9595-55E3C1FDC024}" type="datetimeFigureOut">
              <a:rPr lang="en-US" smtClean="0"/>
              <a:pPr/>
              <a:t>18-Sep-18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08627-D9FC-460E-9392-7AB3116F9D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D721-340A-4A59-9595-55E3C1FDC024}" type="datetimeFigureOut">
              <a:rPr lang="en-US" smtClean="0"/>
              <a:pPr/>
              <a:t>18-Sep-18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08627-D9FC-460E-9392-7AB3116F9D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D721-340A-4A59-9595-55E3C1FDC024}" type="datetimeFigureOut">
              <a:rPr lang="en-US" smtClean="0"/>
              <a:pPr/>
              <a:t>18-Sep-18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08627-D9FC-460E-9392-7AB3116F9D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D721-340A-4A59-9595-55E3C1FDC024}" type="datetimeFigureOut">
              <a:rPr lang="en-US" smtClean="0"/>
              <a:pPr/>
              <a:t>18-Sep-18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08627-D9FC-460E-9392-7AB3116F9D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791D721-340A-4A59-9595-55E3C1FDC024}" type="datetimeFigureOut">
              <a:rPr lang="en-US" smtClean="0"/>
              <a:pPr/>
              <a:t>18-Sep-18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0B08627-D9FC-460E-9392-7AB3116F9D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0"/>
            <a:ext cx="8458200" cy="1222375"/>
          </a:xfrm>
        </p:spPr>
        <p:txBody>
          <a:bodyPr/>
          <a:lstStyle/>
          <a:p>
            <a:r>
              <a:rPr lang="en-US" dirty="0" smtClean="0"/>
              <a:t>Combinational circuits design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609600"/>
            <a:ext cx="8458200" cy="914400"/>
          </a:xfrm>
        </p:spPr>
        <p:txBody>
          <a:bodyPr/>
          <a:lstStyle/>
          <a:p>
            <a:r>
              <a:rPr lang="en-US" b="1" dirty="0" smtClean="0"/>
              <a:t>Unit - IV</a:t>
            </a:r>
            <a:endParaRPr lang="en-US" b="1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438400" y="3352800"/>
            <a:ext cx="64008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2286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o UI" pitchFamily="34" charset="0"/>
                <a:ea typeface="+mn-ea"/>
                <a:cs typeface="Lao UI" pitchFamily="34" charset="0"/>
              </a:rPr>
              <a:t>J.SHEIK SHABJAN M.Sc., M.Phil., SET</a:t>
            </a:r>
          </a:p>
          <a:p>
            <a:pPr marL="342900" marR="0" lvl="0" indent="-2286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o UI" pitchFamily="34" charset="0"/>
                <a:ea typeface="+mn-ea"/>
                <a:cs typeface="Lao UI" pitchFamily="34" charset="0"/>
              </a:rPr>
              <a:t>ASSISTANT PROFESSOR</a:t>
            </a:r>
          </a:p>
          <a:p>
            <a:pPr marL="342900" marR="0" lvl="0" indent="-2286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o UI" pitchFamily="34" charset="0"/>
                <a:ea typeface="+mn-ea"/>
                <a:cs typeface="Lao UI" pitchFamily="34" charset="0"/>
              </a:rPr>
              <a:t>DEPARTMENT OF ELECTRONICS</a:t>
            </a:r>
          </a:p>
          <a:p>
            <a:pPr marL="342900" marR="0" lvl="0" indent="-2286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o UI" pitchFamily="34" charset="0"/>
                <a:ea typeface="+mn-ea"/>
                <a:cs typeface="Lao UI" pitchFamily="34" charset="0"/>
              </a:rPr>
              <a:t>St. JOSEPH’S COLLEGE (Autonomous),</a:t>
            </a:r>
          </a:p>
          <a:p>
            <a:pPr marL="342900" marR="0" lvl="0" indent="-2286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o UI" pitchFamily="34" charset="0"/>
                <a:ea typeface="+mn-ea"/>
                <a:cs typeface="Lao UI" pitchFamily="34" charset="0"/>
              </a:rPr>
              <a:t>TRICHY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ao UI" pitchFamily="34" charset="0"/>
              <a:ea typeface="+mn-ea"/>
              <a:cs typeface="Lao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to 2 priority encoder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828800"/>
            <a:ext cx="3890963" cy="476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733800" y="1371600"/>
            <a:ext cx="1369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Truth table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to 2 priority encoder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295400" y="2362200"/>
            <a:ext cx="6553200" cy="3352800"/>
            <a:chOff x="228600" y="2514600"/>
            <a:chExt cx="5743575" cy="2819400"/>
          </a:xfrm>
        </p:grpSpPr>
        <p:pic>
          <p:nvPicPr>
            <p:cNvPr id="12290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8600" y="2514600"/>
              <a:ext cx="3000359" cy="281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291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24200" y="2514600"/>
              <a:ext cx="2847975" cy="281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9" name="TextBox 8"/>
          <p:cNvSpPr txBox="1"/>
          <p:nvPr/>
        </p:nvSpPr>
        <p:spPr>
          <a:xfrm>
            <a:off x="3581400" y="1524000"/>
            <a:ext cx="136127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K - maps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 l="21880" t="9091" r="30712" b="70454"/>
          <a:stretch>
            <a:fillRect/>
          </a:stretch>
        </p:blipFill>
        <p:spPr bwMode="auto">
          <a:xfrm>
            <a:off x="2133600" y="5791200"/>
            <a:ext cx="1828800" cy="633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/>
          <a:srcRect l="25527" t="29545" r="28889" b="47728"/>
          <a:stretch>
            <a:fillRect/>
          </a:stretch>
        </p:blipFill>
        <p:spPr bwMode="auto">
          <a:xfrm>
            <a:off x="5562600" y="5791200"/>
            <a:ext cx="1752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to 2 priority encoder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133600"/>
            <a:ext cx="4800600" cy="3752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581400" y="1447800"/>
            <a:ext cx="206659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Logic diagram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74147 priority encoder </a:t>
            </a:r>
            <a:endParaRPr lang="en-US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/>
          <a:srcRect l="48829" t="38542" r="23646" b="22917"/>
          <a:stretch>
            <a:fillRect/>
          </a:stretch>
        </p:blipFill>
        <p:spPr bwMode="auto">
          <a:xfrm>
            <a:off x="1600200" y="1752600"/>
            <a:ext cx="6096000" cy="4651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685800"/>
          </a:xfrm>
        </p:spPr>
        <p:txBody>
          <a:bodyPr/>
          <a:lstStyle/>
          <a:p>
            <a:r>
              <a:rPr lang="en-US" dirty="0" smtClean="0"/>
              <a:t>Logic diagram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066800"/>
            <a:ext cx="52863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table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600200"/>
            <a:ext cx="743902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74148 priority encoder </a:t>
            </a:r>
            <a:endParaRPr lang="en-US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/>
          <a:srcRect l="47072" t="48958" r="23646" b="9375"/>
          <a:stretch>
            <a:fillRect/>
          </a:stretch>
        </p:blipFill>
        <p:spPr bwMode="auto">
          <a:xfrm>
            <a:off x="1752600" y="1905000"/>
            <a:ext cx="5486400" cy="438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 diagram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371600"/>
            <a:ext cx="3730869" cy="510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table 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6015" y="1219200"/>
            <a:ext cx="708325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Multiplexers/data selectors </a:t>
            </a:r>
            <a:endParaRPr lang="en-US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/>
          <a:srcRect l="44729" t="38541" r="28331" b="35417"/>
          <a:stretch>
            <a:fillRect/>
          </a:stretch>
        </p:blipFill>
        <p:spPr bwMode="auto">
          <a:xfrm>
            <a:off x="1447800" y="2133600"/>
            <a:ext cx="6729984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3084" r="51393" b="11475"/>
          <a:stretch>
            <a:fillRect/>
          </a:stretch>
        </p:blipFill>
        <p:spPr bwMode="auto">
          <a:xfrm>
            <a:off x="685800" y="1905000"/>
            <a:ext cx="3429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to 2 line encoder 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19050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1600200"/>
            <a:ext cx="2895600" cy="474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295400" y="2895600"/>
            <a:ext cx="2246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Functional diagram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6738" y="1143000"/>
            <a:ext cx="1369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Truth table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 channel multiplexing/</a:t>
            </a:r>
            <a:r>
              <a:rPr lang="en-US" dirty="0" err="1" smtClean="0"/>
              <a:t>demultiplexing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981200"/>
            <a:ext cx="6219825" cy="3919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to 1 line multiplexer </a:t>
            </a:r>
            <a:endParaRPr lang="en-US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43400" y="2079326"/>
            <a:ext cx="25142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774526"/>
            <a:ext cx="328136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3374726"/>
            <a:ext cx="2505075" cy="3026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Equivalent two level circuit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828800"/>
            <a:ext cx="6896100" cy="4412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</a:t>
            </a:r>
            <a:r>
              <a:rPr lang="en-US" dirty="0" err="1" smtClean="0"/>
              <a:t>msi</a:t>
            </a:r>
            <a:r>
              <a:rPr lang="en-US" dirty="0" smtClean="0"/>
              <a:t> multiplexers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1447800"/>
            <a:ext cx="4572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74151A (8 to 1 multiplexers)</a:t>
            </a:r>
          </a:p>
          <a:p>
            <a:endParaRPr lang="en-US" dirty="0"/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057400"/>
            <a:ext cx="6019800" cy="1637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685800" y="3970347"/>
            <a:ext cx="4572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74150 (16 to 1 multiplexers)</a:t>
            </a:r>
          </a:p>
          <a:p>
            <a:endParaRPr lang="en-US" dirty="0"/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648200"/>
            <a:ext cx="5748338" cy="1400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16 to 1 multiplexer realized with a tree type network of 4 to 1 multiplexers 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 l="43924" t="20833" r="32650" b="9375"/>
          <a:stretch>
            <a:fillRect/>
          </a:stretch>
        </p:blipFill>
        <p:spPr bwMode="auto">
          <a:xfrm>
            <a:off x="2133600" y="1219200"/>
            <a:ext cx="4038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74151A (8 to 1 multiplexers)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0"/>
            <a:ext cx="4572000" cy="491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524000"/>
            <a:ext cx="3810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 t="22989"/>
          <a:stretch>
            <a:fillRect/>
          </a:stretch>
        </p:blipFill>
        <p:spPr bwMode="auto">
          <a:xfrm>
            <a:off x="838200" y="1524000"/>
            <a:ext cx="6705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438400"/>
            <a:ext cx="6781800" cy="379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Demultiplexer</a:t>
            </a:r>
            <a:r>
              <a:rPr lang="en-US" dirty="0" smtClean="0"/>
              <a:t> / data distributors 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1" y="1676400"/>
            <a:ext cx="3810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676401"/>
            <a:ext cx="4191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Binary adder circuits 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371476" y="1981200"/>
            <a:ext cx="8391524" cy="4495800"/>
            <a:chOff x="228600" y="1981200"/>
            <a:chExt cx="8391524" cy="4495800"/>
          </a:xfrm>
        </p:grpSpPr>
        <p:grpSp>
          <p:nvGrpSpPr>
            <p:cNvPr id="8" name="Group 7"/>
            <p:cNvGrpSpPr/>
            <p:nvPr/>
          </p:nvGrpSpPr>
          <p:grpSpPr>
            <a:xfrm>
              <a:off x="228600" y="1981200"/>
              <a:ext cx="4419600" cy="4495800"/>
              <a:chOff x="228600" y="1981200"/>
              <a:chExt cx="5045642" cy="4572000"/>
            </a:xfrm>
          </p:grpSpPr>
          <p:pic>
            <p:nvPicPr>
              <p:cNvPr id="26626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28600" y="1981200"/>
                <a:ext cx="5045642" cy="457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6628" name="Picture 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181350" y="5486400"/>
                <a:ext cx="2000250" cy="914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26629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495800" y="1981200"/>
              <a:ext cx="4124324" cy="449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0" name="TextBox 9"/>
          <p:cNvSpPr txBox="1"/>
          <p:nvPr/>
        </p:nvSpPr>
        <p:spPr>
          <a:xfrm>
            <a:off x="3962400" y="1447800"/>
            <a:ext cx="1981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Half adder</a:t>
            </a:r>
            <a:endParaRPr lang="en-US" sz="25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762000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66800" y="1828800"/>
            <a:ext cx="7010400" cy="4343400"/>
            <a:chOff x="381000" y="1676400"/>
            <a:chExt cx="7010400" cy="4343400"/>
          </a:xfrm>
        </p:grpSpPr>
        <p:pic>
          <p:nvPicPr>
            <p:cNvPr id="2765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1000" y="2286000"/>
              <a:ext cx="3657600" cy="3733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651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38600" y="1676400"/>
              <a:ext cx="3352800" cy="434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652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1001" y="1676400"/>
              <a:ext cx="3657599" cy="815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7" name="TextBox 6"/>
          <p:cNvSpPr txBox="1"/>
          <p:nvPr/>
        </p:nvSpPr>
        <p:spPr>
          <a:xfrm>
            <a:off x="3276600" y="1143000"/>
            <a:ext cx="1981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Full Adder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to 2 line encoder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50976" r="5607" b="11475"/>
          <a:stretch>
            <a:fillRect/>
          </a:stretch>
        </p:blipFill>
        <p:spPr bwMode="auto">
          <a:xfrm>
            <a:off x="381000" y="1828800"/>
            <a:ext cx="4190999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l="3678" r="1739" b="29412"/>
          <a:stretch>
            <a:fillRect/>
          </a:stretch>
        </p:blipFill>
        <p:spPr bwMode="auto">
          <a:xfrm>
            <a:off x="4495800" y="1828800"/>
            <a:ext cx="4267200" cy="449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5410200"/>
            <a:ext cx="1371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5791200"/>
            <a:ext cx="13716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3581400" y="1371600"/>
            <a:ext cx="136127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K - maps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Pseudoparallel</a:t>
            </a:r>
            <a:r>
              <a:rPr lang="en-US" dirty="0" smtClean="0"/>
              <a:t> adder module </a:t>
            </a:r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00200"/>
            <a:ext cx="3948113" cy="76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5" y="2286000"/>
            <a:ext cx="378142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2286000"/>
            <a:ext cx="4164623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4800" y="1600200"/>
            <a:ext cx="3962400" cy="70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Comparator </a:t>
            </a:r>
            <a:endParaRPr lang="en-US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3999"/>
            <a:ext cx="3429000" cy="1552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 cstate="print"/>
          <a:srcRect r="47863"/>
          <a:stretch>
            <a:fillRect/>
          </a:stretch>
        </p:blipFill>
        <p:spPr bwMode="auto">
          <a:xfrm>
            <a:off x="171451" y="3022566"/>
            <a:ext cx="3486149" cy="3302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 l="54701"/>
          <a:stretch>
            <a:fillRect/>
          </a:stretch>
        </p:blipFill>
        <p:spPr bwMode="auto">
          <a:xfrm>
            <a:off x="3657600" y="1524000"/>
            <a:ext cx="3962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4 to 2 line encoder </a:t>
            </a:r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209800"/>
            <a:ext cx="601053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5334000"/>
            <a:ext cx="1447800" cy="4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2362200"/>
            <a:ext cx="1371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3505200" y="1524000"/>
            <a:ext cx="206659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Logic diagram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to 3 line encoder 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514600"/>
            <a:ext cx="2971800" cy="327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752600"/>
            <a:ext cx="3548063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295400" y="1885890"/>
            <a:ext cx="2246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Functional diagram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7400" y="1219200"/>
            <a:ext cx="1369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Truth table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to 3 line encoder 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133600"/>
            <a:ext cx="2895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2133600"/>
            <a:ext cx="2971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2133600"/>
            <a:ext cx="2895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581400" y="1524000"/>
            <a:ext cx="136127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K - maps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to 3 line encoder 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981200"/>
            <a:ext cx="773670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581400" y="1447800"/>
            <a:ext cx="206659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Logic diagram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priority encoder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priority encoder allows multiple input lines to be active and sends out the binary value of the subscript of the input line with highest priority. </a:t>
            </a:r>
          </a:p>
          <a:p>
            <a:r>
              <a:rPr lang="en-US" dirty="0" smtClean="0"/>
              <a:t>If no input line is active, the priority encoder sends out (A</a:t>
            </a:r>
            <a:r>
              <a:rPr lang="en-US" baseline="-25000" dirty="0" smtClean="0"/>
              <a:t>1</a:t>
            </a:r>
            <a:r>
              <a:rPr lang="en-US" dirty="0" smtClean="0"/>
              <a:t>A</a:t>
            </a:r>
            <a:r>
              <a:rPr lang="en-US" baseline="-25000" dirty="0" smtClean="0"/>
              <a:t>0</a:t>
            </a:r>
            <a:r>
              <a:rPr lang="en-US" dirty="0" smtClean="0"/>
              <a:t>) = (00). </a:t>
            </a:r>
          </a:p>
          <a:p>
            <a:r>
              <a:rPr lang="en-US" dirty="0" smtClean="0"/>
              <a:t>If a single line is active, the encoder sends out the binary values of the subscript of the active line. </a:t>
            </a:r>
          </a:p>
          <a:p>
            <a:r>
              <a:rPr lang="en-US" dirty="0" smtClean="0"/>
              <a:t>If more than one input is active, the encoder sends out the binary value of the largest subscript of the active lines. </a:t>
            </a:r>
          </a:p>
          <a:p>
            <a:r>
              <a:rPr lang="en-US" dirty="0" smtClean="0"/>
              <a:t>Two additional output lines (EO ) and (GS ).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to 2 priority encoder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24400" y="2133600"/>
            <a:ext cx="4179094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133600"/>
            <a:ext cx="4534284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563872" y="1600200"/>
            <a:ext cx="2246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Functional diagram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671</TotalTime>
  <Words>293</Words>
  <Application>Microsoft Office PowerPoint</Application>
  <PresentationFormat>On-screen Show (4:3)</PresentationFormat>
  <Paragraphs>58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Trek</vt:lpstr>
      <vt:lpstr>Combinational circuits design </vt:lpstr>
      <vt:lpstr>4 to 2 line encoder </vt:lpstr>
      <vt:lpstr>4 to 2 line encoder </vt:lpstr>
      <vt:lpstr>4 to 2 line encoder </vt:lpstr>
      <vt:lpstr>4 to 3 line encoder </vt:lpstr>
      <vt:lpstr>4 to 3 line encoder </vt:lpstr>
      <vt:lpstr>4 to 3 line encoder </vt:lpstr>
      <vt:lpstr>priority encoder</vt:lpstr>
      <vt:lpstr>4 to 2 priority encoder</vt:lpstr>
      <vt:lpstr>4 to 2 priority encoder</vt:lpstr>
      <vt:lpstr>4 to 2 priority encoder</vt:lpstr>
      <vt:lpstr>4 to 2 priority encoder</vt:lpstr>
      <vt:lpstr>74147 priority encoder </vt:lpstr>
      <vt:lpstr>Logic diagram</vt:lpstr>
      <vt:lpstr>Functional table </vt:lpstr>
      <vt:lpstr>74148 priority encoder </vt:lpstr>
      <vt:lpstr>Logic diagram</vt:lpstr>
      <vt:lpstr>Functional table </vt:lpstr>
      <vt:lpstr>Multiplexers/data selectors </vt:lpstr>
      <vt:lpstr>K channel multiplexing/demultiplexing</vt:lpstr>
      <vt:lpstr>4 to 1 line multiplexer </vt:lpstr>
      <vt:lpstr>Equivalent two level circuit</vt:lpstr>
      <vt:lpstr>Standard msi multiplexers </vt:lpstr>
      <vt:lpstr>16 to 1 multiplexer realized with a tree type network of 4 to 1 multiplexers </vt:lpstr>
      <vt:lpstr>74151A (8 to 1 multiplexers)</vt:lpstr>
      <vt:lpstr>Example</vt:lpstr>
      <vt:lpstr>Demultiplexer / data distributors </vt:lpstr>
      <vt:lpstr>Basic Binary adder circuits </vt:lpstr>
      <vt:lpstr>Slide 29</vt:lpstr>
      <vt:lpstr>Pseudoparallel adder module </vt:lpstr>
      <vt:lpstr>Comparator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sheik</dc:creator>
  <cp:lastModifiedBy>sheik</cp:lastModifiedBy>
  <cp:revision>78</cp:revision>
  <dcterms:created xsi:type="dcterms:W3CDTF">2018-08-12T07:39:03Z</dcterms:created>
  <dcterms:modified xsi:type="dcterms:W3CDTF">2018-09-18T06:57:17Z</dcterms:modified>
</cp:coreProperties>
</file>